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270000" y="1943100"/>
            <a:ext cx="10464800" cy="2997200"/>
          </a:xfrm>
          <a:prstGeom prst="rect">
            <a:avLst/>
          </a:prstGeom>
        </p:spPr>
        <p:txBody>
          <a:bodyPr anchor="b"/>
          <a:lstStyle>
            <a:lvl1pPr>
              <a:defRPr spc="-128" sz="6400"/>
            </a:lvl1pPr>
          </a:lstStyle>
          <a:p>
            <a:pPr/>
            <a:r>
              <a:t>Title Text</a:t>
            </a:r>
          </a:p>
        </p:txBody>
      </p:sp>
      <p:sp>
        <p:nvSpPr>
          <p:cNvPr id="12" name="Shape 12"/>
          <p:cNvSpPr/>
          <p:nvPr>
            <p:ph type="body" sz="quarter" idx="1"/>
          </p:nvPr>
        </p:nvSpPr>
        <p:spPr>
          <a:xfrm>
            <a:off x="1270000" y="5029200"/>
            <a:ext cx="10464800" cy="21844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6305296" y="9017000"/>
            <a:ext cx="406909" cy="38089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Shape 103"/>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SzTx/>
              <a:buNone/>
              <a:defRPr sz="3600">
                <a:solidFill>
                  <a:srgbClr val="222222"/>
                </a:solidFill>
              </a:defRPr>
            </a:lvl1pPr>
          </a:lstStyle>
          <a:p>
            <a:pPr/>
            <a:r>
              <a:t>–Johnny Appleseed</a:t>
            </a:r>
          </a:p>
        </p:txBody>
      </p:sp>
      <p:sp>
        <p:nvSpPr>
          <p:cNvPr id="104" name="Shape 104"/>
          <p:cNvSpPr/>
          <p:nvPr>
            <p:ph type="body" sz="quarter" idx="14"/>
          </p:nvPr>
        </p:nvSpPr>
        <p:spPr>
          <a:xfrm>
            <a:off x="1270000" y="4241800"/>
            <a:ext cx="10464800" cy="736600"/>
          </a:xfrm>
          <a:prstGeom prst="rect">
            <a:avLst/>
          </a:prstGeom>
        </p:spPr>
        <p:txBody>
          <a:bodyPr>
            <a:spAutoFit/>
          </a:bodyPr>
          <a:lstStyle>
            <a:lvl1pPr marL="0" indent="0" algn="ctr">
              <a:lnSpc>
                <a:spcPct val="120000"/>
              </a:lnSpc>
              <a:buSzTx/>
              <a:buNone/>
              <a:defRPr b="1" spc="-126" sz="4200">
                <a:latin typeface="+mn-lt"/>
                <a:ea typeface="+mn-ea"/>
                <a:cs typeface="+mn-cs"/>
                <a:sym typeface="Superclarendon"/>
              </a:defRPr>
            </a:lvl1pPr>
          </a:lstStyle>
          <a:p>
            <a:pPr/>
            <a:r>
              <a:t>“Type a quote here.” </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Shape 11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hape 1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
          <p:cNvPicPr>
            <a:picLocks noChangeAspect="0"/>
          </p:cNvPicPr>
          <p:nvPr/>
        </p:nvPicPr>
        <p:blipFill>
          <a:blip r:embed="rId3">
            <a:extLst/>
          </a:blip>
          <a:stretch>
            <a:fillRect/>
          </a:stretch>
        </p:blipFill>
        <p:spPr>
          <a:xfrm>
            <a:off x="4734473" y="8193634"/>
            <a:ext cx="3457771" cy="71843"/>
          </a:xfrm>
          <a:prstGeom prst="rect">
            <a:avLst/>
          </a:prstGeom>
        </p:spPr>
      </p:pic>
      <p:sp>
        <p:nvSpPr>
          <p:cNvPr id="22" name="Shape 22"/>
          <p:cNvSpPr/>
          <p:nvPr>
            <p:ph type="pic" idx="13"/>
          </p:nvPr>
        </p:nvSpPr>
        <p:spPr>
          <a:xfrm>
            <a:off x="387350" y="400050"/>
            <a:ext cx="12217400" cy="6267286"/>
          </a:xfrm>
          <a:prstGeom prst="rect">
            <a:avLst/>
          </a:prstGeom>
          <a:ln w="9525">
            <a:round/>
          </a:ln>
        </p:spPr>
        <p:txBody>
          <a:bodyPr lIns="91439" tIns="45719" rIns="91439" bIns="45719" anchor="t">
            <a:noAutofit/>
          </a:bodyPr>
          <a:lstStyle/>
          <a:p>
            <a:pPr/>
          </a:p>
        </p:txBody>
      </p:sp>
      <p:sp>
        <p:nvSpPr>
          <p:cNvPr id="23" name="Shape 23"/>
          <p:cNvSpPr/>
          <p:nvPr>
            <p:ph type="title"/>
          </p:nvPr>
        </p:nvSpPr>
        <p:spPr>
          <a:xfrm>
            <a:off x="635000" y="6845300"/>
            <a:ext cx="11734800" cy="1219200"/>
          </a:xfrm>
          <a:prstGeom prst="rect">
            <a:avLst/>
          </a:prstGeom>
        </p:spPr>
        <p:txBody>
          <a:bodyPr anchor="b"/>
          <a:lstStyle>
            <a:lvl1pPr>
              <a:defRPr spc="-128" sz="6400"/>
            </a:lvl1pPr>
          </a:lstStyle>
          <a:p>
            <a:pPr/>
            <a:r>
              <a:t>Title Text</a:t>
            </a:r>
          </a:p>
        </p:txBody>
      </p:sp>
      <p:sp>
        <p:nvSpPr>
          <p:cNvPr id="24" name="Shape 24"/>
          <p:cNvSpPr/>
          <p:nvPr>
            <p:ph type="body" sz="quarter" idx="1"/>
          </p:nvPr>
        </p:nvSpPr>
        <p:spPr>
          <a:xfrm>
            <a:off x="635000" y="8318500"/>
            <a:ext cx="11734800" cy="8763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title"/>
          </p:nvPr>
        </p:nvSpPr>
        <p:spPr>
          <a:xfrm>
            <a:off x="1270000" y="3505200"/>
            <a:ext cx="10464800" cy="2730500"/>
          </a:xfrm>
          <a:prstGeom prst="rect">
            <a:avLst/>
          </a:prstGeom>
        </p:spPr>
        <p:txBody>
          <a:bodyPr/>
          <a:lstStyle>
            <a:lvl1pPr>
              <a:defRPr spc="-128" sz="6400"/>
            </a:lvl1pPr>
          </a:lstStyle>
          <a:p>
            <a:pPr/>
            <a:r>
              <a:t>Title Text</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
          <p:cNvPicPr>
            <a:picLocks noChangeAspect="0"/>
          </p:cNvPicPr>
          <p:nvPr/>
        </p:nvPicPr>
        <p:blipFill>
          <a:blip r:embed="rId3">
            <a:extLst/>
          </a:blip>
          <a:stretch>
            <a:fillRect/>
          </a:stretch>
        </p:blipFill>
        <p:spPr>
          <a:xfrm>
            <a:off x="1286047" y="5082129"/>
            <a:ext cx="4512624" cy="71843"/>
          </a:xfrm>
          <a:prstGeom prst="rect">
            <a:avLst/>
          </a:prstGeom>
        </p:spPr>
      </p:pic>
      <p:sp>
        <p:nvSpPr>
          <p:cNvPr id="42" name="Shape 42"/>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pPr/>
          </a:p>
        </p:txBody>
      </p:sp>
      <p:sp>
        <p:nvSpPr>
          <p:cNvPr id="43" name="Shape 43"/>
          <p:cNvSpPr/>
          <p:nvPr>
            <p:ph type="title"/>
          </p:nvPr>
        </p:nvSpPr>
        <p:spPr>
          <a:xfrm>
            <a:off x="762000" y="774700"/>
            <a:ext cx="5588000" cy="4102100"/>
          </a:xfrm>
          <a:prstGeom prst="rect">
            <a:avLst/>
          </a:prstGeom>
        </p:spPr>
        <p:txBody>
          <a:bodyPr anchor="b"/>
          <a:lstStyle/>
          <a:p>
            <a:pPr/>
            <a:r>
              <a:t>Title Text</a:t>
            </a:r>
          </a:p>
        </p:txBody>
      </p:sp>
      <p:sp>
        <p:nvSpPr>
          <p:cNvPr id="44" name="Shape 44"/>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52" name=""/>
          <p:cNvPicPr>
            <a:picLocks noChangeAspect="0"/>
          </p:cNvPicPr>
          <p:nvPr/>
        </p:nvPicPr>
        <p:blipFill>
          <a:blip r:embed="rId2">
            <a:extLst/>
          </a:blip>
          <a:stretch>
            <a:fillRect/>
          </a:stretch>
        </p:blipFill>
        <p:spPr>
          <a:xfrm>
            <a:off x="1060083" y="2732634"/>
            <a:ext cx="10908152" cy="71905"/>
          </a:xfrm>
          <a:prstGeom prst="rect">
            <a:avLst/>
          </a:prstGeom>
        </p:spPr>
      </p:pic>
      <p:sp>
        <p:nvSpPr>
          <p:cNvPr id="54" name="Shape 54"/>
          <p:cNvSpPr/>
          <p:nvPr>
            <p:ph type="title"/>
          </p:nvPr>
        </p:nvSpPr>
        <p:spPr>
          <a:prstGeom prst="rect">
            <a:avLst/>
          </a:prstGeom>
        </p:spPr>
        <p:txBody>
          <a:bodyPr/>
          <a:lstStyle/>
          <a:p>
            <a:pPr/>
            <a:r>
              <a:t>Title Text</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62" name=""/>
          <p:cNvPicPr>
            <a:picLocks noChangeAspect="0"/>
          </p:cNvPicPr>
          <p:nvPr/>
        </p:nvPicPr>
        <p:blipFill>
          <a:blip r:embed="rId2">
            <a:extLst/>
          </a:blip>
          <a:stretch>
            <a:fillRect/>
          </a:stretch>
        </p:blipFill>
        <p:spPr>
          <a:xfrm>
            <a:off x="1060083" y="2732634"/>
            <a:ext cx="10908152" cy="71905"/>
          </a:xfrm>
          <a:prstGeom prst="rect">
            <a:avLst/>
          </a:prstGeom>
        </p:spPr>
      </p:pic>
      <p:sp>
        <p:nvSpPr>
          <p:cNvPr id="64" name="Shape 64"/>
          <p:cNvSpPr/>
          <p:nvPr>
            <p:ph type="title"/>
          </p:nvPr>
        </p:nvSpPr>
        <p:spPr>
          <a:prstGeom prst="rect">
            <a:avLst/>
          </a:prstGeom>
        </p:spPr>
        <p:txBody>
          <a:bodyPr/>
          <a:lstStyle/>
          <a:p>
            <a:pPr/>
            <a:r>
              <a:t>Title Text</a:t>
            </a:r>
          </a:p>
        </p:txBody>
      </p:sp>
      <p:sp>
        <p:nvSpPr>
          <p:cNvPr id="65" name="Shape 65"/>
          <p:cNvSpPr/>
          <p:nvPr>
            <p:ph type="body" idx="1"/>
          </p:nvPr>
        </p:nvSpPr>
        <p:spPr>
          <a:xfrm>
            <a:off x="1270000" y="3263900"/>
            <a:ext cx="104648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pic>
        <p:nvPicPr>
          <p:cNvPr id="73" name=""/>
          <p:cNvPicPr>
            <a:picLocks noChangeAspect="0"/>
          </p:cNvPicPr>
          <p:nvPr/>
        </p:nvPicPr>
        <p:blipFill>
          <a:blip r:embed="rId2">
            <a:extLst/>
          </a:blip>
          <a:stretch>
            <a:fillRect/>
          </a:stretch>
        </p:blipFill>
        <p:spPr>
          <a:xfrm>
            <a:off x="1060083" y="2732634"/>
            <a:ext cx="10908152" cy="71905"/>
          </a:xfrm>
          <a:prstGeom prst="rect">
            <a:avLst/>
          </a:prstGeom>
        </p:spPr>
      </p:pic>
      <p:sp>
        <p:nvSpPr>
          <p:cNvPr id="75" name="Shape 75"/>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pPr/>
          </a:p>
        </p:txBody>
      </p:sp>
      <p:sp>
        <p:nvSpPr>
          <p:cNvPr id="76" name="Shape 76"/>
          <p:cNvSpPr/>
          <p:nvPr>
            <p:ph type="title"/>
          </p:nvPr>
        </p:nvSpPr>
        <p:spPr>
          <a:prstGeom prst="rect">
            <a:avLst/>
          </a:prstGeom>
        </p:spPr>
        <p:txBody>
          <a:bodyPr/>
          <a:lstStyle/>
          <a:p>
            <a:pPr/>
            <a:r>
              <a:t>Title Text</a:t>
            </a:r>
          </a:p>
        </p:txBody>
      </p:sp>
      <p:sp>
        <p:nvSpPr>
          <p:cNvPr id="77" name="Shape 77"/>
          <p:cNvSpPr/>
          <p:nvPr>
            <p:ph type="body" sz="half" idx="1"/>
          </p:nvPr>
        </p:nvSpPr>
        <p:spPr>
          <a:xfrm>
            <a:off x="7200900" y="3340100"/>
            <a:ext cx="4826000" cy="5384800"/>
          </a:xfrm>
          <a:prstGeom prst="rect">
            <a:avLst/>
          </a:prstGeom>
        </p:spPr>
        <p:txBody>
          <a:bodyPr/>
          <a:lstStyle>
            <a:lvl1pPr marL="457200" indent="-457200">
              <a:spcBef>
                <a:spcPts val="3000"/>
              </a:spcBef>
              <a:defRPr sz="2600"/>
            </a:lvl1pPr>
            <a:lvl2pPr marL="914400" indent="-457200">
              <a:spcBef>
                <a:spcPts val="3000"/>
              </a:spcBef>
              <a:defRPr sz="2600"/>
            </a:lvl2pPr>
            <a:lvl3pPr marL="1371600" indent="-457200">
              <a:spcBef>
                <a:spcPts val="3000"/>
              </a:spcBef>
              <a:defRPr sz="2600"/>
            </a:lvl3pPr>
            <a:lvl4pPr marL="1828800" indent="-457200">
              <a:spcBef>
                <a:spcPts val="3000"/>
              </a:spcBef>
              <a:defRPr sz="2600"/>
            </a:lvl4pPr>
            <a:lvl5pPr marL="2286000" indent="-457200">
              <a:spcBef>
                <a:spcPts val="3000"/>
              </a:spcBef>
              <a:defRPr sz="2600"/>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5" name="Shape 8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pic" sz="half" idx="13"/>
          </p:nvPr>
        </p:nvSpPr>
        <p:spPr>
          <a:xfrm>
            <a:off x="965200" y="762000"/>
            <a:ext cx="5334000" cy="8229600"/>
          </a:xfrm>
          <a:prstGeom prst="rect">
            <a:avLst/>
          </a:prstGeom>
          <a:ln w="9525">
            <a:round/>
          </a:ln>
        </p:spPr>
        <p:txBody>
          <a:bodyPr lIns="91439" tIns="45719" rIns="91439" bIns="45719" anchor="t">
            <a:noAutofit/>
          </a:bodyPr>
          <a:lstStyle/>
          <a:p>
            <a:pPr/>
          </a:p>
        </p:txBody>
      </p:sp>
      <p:sp>
        <p:nvSpPr>
          <p:cNvPr id="94" name="Shape 94"/>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pPr/>
          </a:p>
        </p:txBody>
      </p:sp>
      <p:sp>
        <p:nvSpPr>
          <p:cNvPr id="95" name="Shape 95"/>
          <p:cNvSpPr/>
          <p:nvPr>
            <p:ph type="pic" sz="quarter" idx="15"/>
          </p:nvPr>
        </p:nvSpPr>
        <p:spPr>
          <a:xfrm>
            <a:off x="6692900" y="5082252"/>
            <a:ext cx="5334000" cy="3898901"/>
          </a:xfrm>
          <a:prstGeom prst="rect">
            <a:avLst/>
          </a:prstGeom>
          <a:ln w="9525">
            <a:round/>
          </a:ln>
        </p:spPr>
        <p:txBody>
          <a:bodyPr lIns="91439" tIns="45719" rIns="91439" bIns="45719" anchor="t">
            <a:noAutofit/>
          </a:bodyPr>
          <a:lstStyle/>
          <a:p>
            <a:pP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b="1" sz="1800">
                <a:solidFill>
                  <a:srgbClr val="F1F1F1"/>
                </a:solidFill>
                <a:latin typeface="+mn-lt"/>
                <a:ea typeface="+mn-ea"/>
                <a:cs typeface="+mn-cs"/>
                <a:sym typeface="Superclarendon"/>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1pPr>
      <a:lvl2pPr marL="11430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2pPr>
      <a:lvl3pPr marL="16637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3pPr>
      <a:lvl4pPr marL="21844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4pPr>
      <a:lvl5pPr marL="27051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5pPr>
      <a:lvl6pPr marL="32258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6pPr>
      <a:lvl7pPr marL="37465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7pPr>
      <a:lvl8pPr marL="42672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8pPr>
      <a:lvl9pPr marL="4787900" marR="0" indent="-622300" algn="l" defTabSz="584200" rtl="0" latinLnBrk="0">
        <a:lnSpc>
          <a:spcPct val="100000"/>
        </a:lnSpc>
        <a:spcBef>
          <a:spcPts val="4200"/>
        </a:spcBef>
        <a:spcAft>
          <a:spcPts val="0"/>
        </a:spcAft>
        <a:buClrTx/>
        <a:buSzPct val="125000"/>
        <a:buFontTx/>
        <a:buChar char="•"/>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vocabulary.com"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5.png"/><Relationship Id="rId4" Type="http://schemas.openxmlformats.org/officeDocument/2006/relationships/image" Target="../media/image2.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ctrTitle"/>
          </p:nvPr>
        </p:nvSpPr>
        <p:spPr>
          <a:xfrm>
            <a:off x="1117600" y="-76200"/>
            <a:ext cx="10464800" cy="2997200"/>
          </a:xfrm>
          <a:prstGeom prst="rect">
            <a:avLst/>
          </a:prstGeom>
        </p:spPr>
        <p:txBody>
          <a:bodyPr/>
          <a:lstStyle>
            <a:lvl1pPr>
              <a:defRPr>
                <a:solidFill>
                  <a:srgbClr val="B8A567"/>
                </a:solidFill>
              </a:defRPr>
            </a:lvl1pPr>
          </a:lstStyle>
          <a:p>
            <a:pPr/>
            <a:r>
              <a:t>WELCOME, STUDENTS!</a:t>
            </a:r>
          </a:p>
        </p:txBody>
      </p:sp>
      <p:sp>
        <p:nvSpPr>
          <p:cNvPr id="144" name="Shape 144"/>
          <p:cNvSpPr/>
          <p:nvPr>
            <p:ph type="subTitle" sz="quarter" idx="1"/>
          </p:nvPr>
        </p:nvSpPr>
        <p:spPr>
          <a:xfrm>
            <a:off x="1270000" y="6388100"/>
            <a:ext cx="10464800" cy="2184400"/>
          </a:xfrm>
          <a:prstGeom prst="rect">
            <a:avLst/>
          </a:prstGeom>
        </p:spPr>
        <p:txBody>
          <a:bodyPr/>
          <a:lstStyle/>
          <a:p>
            <a:pPr>
              <a:defRPr>
                <a:solidFill>
                  <a:srgbClr val="B8A668"/>
                </a:solidFill>
              </a:defRPr>
            </a:pPr>
            <a:r>
              <a:t>Laci Cedeño, M.S. Ed.</a:t>
            </a:r>
          </a:p>
          <a:p>
            <a:pPr>
              <a:defRPr>
                <a:solidFill>
                  <a:srgbClr val="B8A668"/>
                </a:solidFill>
              </a:defRPr>
            </a:pPr>
            <a:r>
              <a:t>AICE General Paper Teacher, Room 757</a:t>
            </a:r>
          </a:p>
          <a:p>
            <a:pPr>
              <a:defRPr>
                <a:solidFill>
                  <a:srgbClr val="B8A668"/>
                </a:solidFill>
              </a:defRPr>
            </a:pPr>
            <a:r>
              <a:t>South Broward High School </a:t>
            </a:r>
          </a:p>
        </p:txBody>
      </p:sp>
      <p:pic>
        <p:nvPicPr>
          <p:cNvPr id="145" name="southbroward.jpg"/>
          <p:cNvPicPr>
            <a:picLocks noChangeAspect="1"/>
          </p:cNvPicPr>
          <p:nvPr/>
        </p:nvPicPr>
        <p:blipFill>
          <a:blip r:embed="rId2">
            <a:extLst/>
          </a:blip>
          <a:stretch>
            <a:fillRect/>
          </a:stretch>
        </p:blipFill>
        <p:spPr>
          <a:xfrm>
            <a:off x="5057900" y="3065958"/>
            <a:ext cx="2888999" cy="2997201"/>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ctrTitle"/>
          </p:nvPr>
        </p:nvSpPr>
        <p:spPr>
          <a:xfrm>
            <a:off x="1143000" y="1092200"/>
            <a:ext cx="10464800" cy="1095723"/>
          </a:xfrm>
          <a:prstGeom prst="rect">
            <a:avLst/>
          </a:prstGeom>
        </p:spPr>
        <p:txBody>
          <a:bodyPr/>
          <a:lstStyle>
            <a:lvl1pPr>
              <a:defRPr>
                <a:solidFill>
                  <a:srgbClr val="B8A567"/>
                </a:solidFill>
              </a:defRPr>
            </a:lvl1pPr>
          </a:lstStyle>
          <a:p>
            <a:pPr/>
            <a:r>
              <a:t>Stay Connected!</a:t>
            </a:r>
          </a:p>
        </p:txBody>
      </p:sp>
      <p:sp>
        <p:nvSpPr>
          <p:cNvPr id="148" name="Shape 148"/>
          <p:cNvSpPr/>
          <p:nvPr>
            <p:ph type="subTitle" idx="1"/>
          </p:nvPr>
        </p:nvSpPr>
        <p:spPr>
          <a:xfrm>
            <a:off x="1270000" y="2757983"/>
            <a:ext cx="10464800" cy="6396634"/>
          </a:xfrm>
          <a:prstGeom prst="rect">
            <a:avLst/>
          </a:prstGeom>
        </p:spPr>
        <p:txBody>
          <a:bodyPr/>
          <a:lstStyle/>
          <a:p>
            <a:pPr marL="520700" indent="-520700" algn="l">
              <a:buSzPct val="125000"/>
              <a:buChar char="•"/>
              <a:defRPr sz="4000">
                <a:solidFill>
                  <a:srgbClr val="B8A668"/>
                </a:solidFill>
              </a:defRPr>
            </a:pPr>
            <a:r>
              <a:t>For class materials and updates:</a:t>
            </a:r>
          </a:p>
          <a:p>
            <a:pPr lvl="1" marL="1117600" indent="-558800" algn="l">
              <a:buSzPct val="100000"/>
              <a:buAutoNum type="arabicPeriod" startAt="1"/>
              <a:defRPr sz="3400">
                <a:solidFill>
                  <a:srgbClr val="B8A668"/>
                </a:solidFill>
              </a:defRPr>
            </a:pPr>
            <a:r>
              <a:t>Create a school-appropriate Gmail account (if you don’t already have one)</a:t>
            </a:r>
          </a:p>
          <a:p>
            <a:pPr lvl="1" marL="1117600" indent="-558800" algn="l">
              <a:buSzPct val="100000"/>
              <a:buAutoNum type="arabicPeriod" startAt="1"/>
              <a:defRPr sz="3400">
                <a:solidFill>
                  <a:srgbClr val="B8A668"/>
                </a:solidFill>
              </a:defRPr>
            </a:pPr>
            <a:r>
              <a:t>Go to www.lcedeno.weebly.com</a:t>
            </a:r>
          </a:p>
          <a:p>
            <a:pPr lvl="2" marL="1562100" indent="-520700" algn="l">
              <a:buSzPct val="125000"/>
              <a:buChar char="•"/>
              <a:defRPr sz="3400">
                <a:solidFill>
                  <a:srgbClr val="B8A668"/>
                </a:solidFill>
              </a:defRPr>
            </a:pPr>
            <a:r>
              <a:t>Complete the Student Information Form </a:t>
            </a:r>
          </a:p>
          <a:p>
            <a:pPr lvl="1" marL="1117600" indent="-558800" algn="l">
              <a:buSzPct val="100000"/>
              <a:buAutoNum type="arabicPeriod" startAt="1"/>
              <a:defRPr sz="3400">
                <a:solidFill>
                  <a:srgbClr val="B8A668"/>
                </a:solidFill>
              </a:defRPr>
            </a:pPr>
            <a:r>
              <a:t>  Sign up for texts through Remind</a:t>
            </a:r>
          </a:p>
          <a:p>
            <a:pPr lvl="2" marL="1562100" indent="-520700" algn="l">
              <a:buSzPct val="125000"/>
              <a:buChar char="•"/>
              <a:defRPr sz="3400">
                <a:solidFill>
                  <a:srgbClr val="B8A668"/>
                </a:solidFill>
              </a:defRPr>
            </a:pPr>
            <a:r>
              <a:t>9th: text @mrsced to 81010</a:t>
            </a:r>
          </a:p>
          <a:p>
            <a:pPr lvl="2" marL="1562100" indent="-520700" algn="l">
              <a:buSzPct val="125000"/>
              <a:buChar char="•"/>
              <a:defRPr sz="3400">
                <a:solidFill>
                  <a:srgbClr val="B8A668"/>
                </a:solidFill>
              </a:defRPr>
            </a:pPr>
            <a:r>
              <a:t>10th: text @mrscedeo to 81010</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ctrTitle"/>
          </p:nvPr>
        </p:nvSpPr>
        <p:spPr>
          <a:xfrm>
            <a:off x="1143000" y="1092200"/>
            <a:ext cx="10464800" cy="1095723"/>
          </a:xfrm>
          <a:prstGeom prst="rect">
            <a:avLst/>
          </a:prstGeom>
        </p:spPr>
        <p:txBody>
          <a:bodyPr/>
          <a:lstStyle>
            <a:lvl1pPr>
              <a:defRPr>
                <a:solidFill>
                  <a:srgbClr val="B8A567"/>
                </a:solidFill>
              </a:defRPr>
            </a:lvl1pPr>
          </a:lstStyle>
          <a:p>
            <a:pPr/>
            <a:r>
              <a:t>LETTER TO MYSELF</a:t>
            </a:r>
          </a:p>
        </p:txBody>
      </p:sp>
      <p:sp>
        <p:nvSpPr>
          <p:cNvPr id="151" name="Shape 151"/>
          <p:cNvSpPr/>
          <p:nvPr>
            <p:ph type="subTitle" idx="1"/>
          </p:nvPr>
        </p:nvSpPr>
        <p:spPr>
          <a:xfrm>
            <a:off x="1270000" y="2186747"/>
            <a:ext cx="10464800" cy="6967870"/>
          </a:xfrm>
          <a:prstGeom prst="rect">
            <a:avLst/>
          </a:prstGeom>
        </p:spPr>
        <p:txBody>
          <a:bodyPr/>
          <a:lstStyle/>
          <a:p>
            <a:pPr defTabSz="420624">
              <a:defRPr sz="1728"/>
            </a:pPr>
            <a:r>
              <a:t>	</a:t>
            </a:r>
            <a:r>
              <a:rPr sz="2736">
                <a:solidFill>
                  <a:srgbClr val="B8A668"/>
                </a:solidFill>
              </a:rPr>
              <a:t>Respond to the questions below honestly.  When you are finished, place your letter in the envelope provided and seal it.  Be sure to put your first and last name, as well as the period on the front of the envelope.  At the end of the year, I will give the letter back to you. </a:t>
            </a:r>
            <a:endParaRPr sz="2736">
              <a:solidFill>
                <a:srgbClr val="B8A668"/>
              </a:solidFill>
            </a:endParaRPr>
          </a:p>
          <a:p>
            <a:pPr algn="l" defTabSz="420624">
              <a:defRPr sz="2736"/>
            </a:pPr>
            <a:endParaRPr>
              <a:solidFill>
                <a:srgbClr val="B8A668"/>
              </a:solidFill>
            </a:endParaRPr>
          </a:p>
          <a:p>
            <a:pPr algn="l" defTabSz="420624">
              <a:defRPr sz="2736"/>
            </a:pPr>
            <a:r>
              <a:rPr>
                <a:solidFill>
                  <a:srgbClr val="B8A668"/>
                </a:solidFill>
              </a:rPr>
              <a:t>1.  What do you hope to learn in this class?  What do you hope to achieve as a part of having this class?</a:t>
            </a:r>
            <a:endParaRPr>
              <a:solidFill>
                <a:srgbClr val="B8A668"/>
              </a:solidFill>
            </a:endParaRPr>
          </a:p>
          <a:p>
            <a:pPr algn="l" defTabSz="420624">
              <a:defRPr sz="2736"/>
            </a:pPr>
            <a:endParaRPr>
              <a:solidFill>
                <a:srgbClr val="B8A668"/>
              </a:solidFill>
            </a:endParaRPr>
          </a:p>
          <a:p>
            <a:pPr algn="l" defTabSz="420624">
              <a:defRPr sz="2736"/>
            </a:pPr>
            <a:r>
              <a:rPr>
                <a:solidFill>
                  <a:srgbClr val="B8A668"/>
                </a:solidFill>
              </a:rPr>
              <a:t>2.  What are your goals for school in general this year?  How do you plan to achieve these goals?</a:t>
            </a:r>
            <a:endParaRPr>
              <a:solidFill>
                <a:srgbClr val="B8A668"/>
              </a:solidFill>
            </a:endParaRPr>
          </a:p>
          <a:p>
            <a:pPr algn="l" defTabSz="420624">
              <a:defRPr sz="2736"/>
            </a:pPr>
            <a:endParaRPr>
              <a:solidFill>
                <a:srgbClr val="B8A668"/>
              </a:solidFill>
            </a:endParaRPr>
          </a:p>
          <a:p>
            <a:pPr algn="l" defTabSz="420624">
              <a:defRPr sz="2736"/>
            </a:pPr>
            <a:r>
              <a:rPr>
                <a:solidFill>
                  <a:srgbClr val="B8A668"/>
                </a:solidFill>
              </a:rPr>
              <a:t>3.  What are some goals you have outside of school?   How do you plan to achieve these goals?</a:t>
            </a:r>
            <a:endParaRPr>
              <a:solidFill>
                <a:srgbClr val="B8A668"/>
              </a:solidFill>
            </a:endParaRPr>
          </a:p>
          <a:p>
            <a:pPr algn="l" defTabSz="420624">
              <a:defRPr sz="2736"/>
            </a:pPr>
            <a:endParaRPr>
              <a:solidFill>
                <a:srgbClr val="B8A668"/>
              </a:solidFill>
            </a:endParaRPr>
          </a:p>
          <a:p>
            <a:pPr algn="l" defTabSz="420624">
              <a:defRPr sz="2736"/>
            </a:pPr>
            <a:r>
              <a:rPr>
                <a:solidFill>
                  <a:srgbClr val="B8A668"/>
                </a:solidFill>
              </a:rPr>
              <a:t>4.  If you  could dedicate all of your future achievements to one person, who would it be?  Why?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ctrTitle"/>
          </p:nvPr>
        </p:nvSpPr>
        <p:spPr>
          <a:xfrm>
            <a:off x="1143000" y="1092200"/>
            <a:ext cx="10464800" cy="1095723"/>
          </a:xfrm>
          <a:prstGeom prst="rect">
            <a:avLst/>
          </a:prstGeom>
        </p:spPr>
        <p:txBody>
          <a:bodyPr/>
          <a:lstStyle>
            <a:lvl1pPr defTabSz="443991">
              <a:defRPr spc="-97" sz="4864">
                <a:solidFill>
                  <a:srgbClr val="B8A567"/>
                </a:solidFill>
              </a:defRPr>
            </a:lvl1pPr>
          </a:lstStyle>
          <a:p>
            <a:pPr/>
            <a:r>
              <a:t>Technology in the Classroom</a:t>
            </a:r>
          </a:p>
        </p:txBody>
      </p:sp>
      <p:sp>
        <p:nvSpPr>
          <p:cNvPr id="154" name="Shape 154"/>
          <p:cNvSpPr/>
          <p:nvPr>
            <p:ph type="subTitle" idx="1"/>
          </p:nvPr>
        </p:nvSpPr>
        <p:spPr>
          <a:xfrm>
            <a:off x="1270000" y="2757983"/>
            <a:ext cx="10464800" cy="6396634"/>
          </a:xfrm>
          <a:prstGeom prst="rect">
            <a:avLst/>
          </a:prstGeom>
        </p:spPr>
        <p:txBody>
          <a:bodyPr/>
          <a:lstStyle/>
          <a:p>
            <a:pPr marL="520700" indent="-520700" algn="l">
              <a:buSzPct val="125000"/>
              <a:buChar char="•"/>
              <a:defRPr sz="4000">
                <a:solidFill>
                  <a:srgbClr val="B8A668"/>
                </a:solidFill>
              </a:defRPr>
            </a:pPr>
            <a:r>
              <a:t>Vocabulary will be distributed, practiced, and evaluated using </a:t>
            </a:r>
            <a:r>
              <a:rPr u="sng">
                <a:hlinkClick r:id="rId2" invalidUrl="" action="" tgtFrame="" tooltip="" history="1" highlightClick="0" endSnd="0"/>
              </a:rPr>
              <a:t>www.vocabulary.com</a:t>
            </a:r>
          </a:p>
          <a:p>
            <a:pPr marL="520700" indent="-520700" algn="l">
              <a:buSzPct val="125000"/>
              <a:buChar char="•"/>
              <a:defRPr sz="4000">
                <a:solidFill>
                  <a:srgbClr val="B8A668"/>
                </a:solidFill>
              </a:defRPr>
            </a:pPr>
            <a:r>
              <a:t>Grammar will be practiced and evaluated using www.noredink.com</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ctrTitle"/>
          </p:nvPr>
        </p:nvSpPr>
        <p:spPr>
          <a:xfrm>
            <a:off x="730117" y="530621"/>
            <a:ext cx="11544565" cy="1062205"/>
          </a:xfrm>
          <a:prstGeom prst="rect">
            <a:avLst/>
          </a:prstGeom>
        </p:spPr>
        <p:txBody>
          <a:bodyPr/>
          <a:lstStyle>
            <a:lvl1pPr defTabSz="490727">
              <a:defRPr spc="-107" sz="5376">
                <a:solidFill>
                  <a:srgbClr val="B8A567"/>
                </a:solidFill>
              </a:defRPr>
            </a:lvl1pPr>
          </a:lstStyle>
          <a:p>
            <a:pPr/>
            <a:r>
              <a:t>What is AICE General Paper?</a:t>
            </a:r>
          </a:p>
        </p:txBody>
      </p:sp>
      <p:sp>
        <p:nvSpPr>
          <p:cNvPr id="157" name="Shape 157"/>
          <p:cNvSpPr/>
          <p:nvPr>
            <p:ph type="subTitle" sz="half" idx="1"/>
          </p:nvPr>
        </p:nvSpPr>
        <p:spPr>
          <a:xfrm>
            <a:off x="914400" y="1678483"/>
            <a:ext cx="11176000" cy="3057063"/>
          </a:xfrm>
          <a:prstGeom prst="rect">
            <a:avLst/>
          </a:prstGeom>
        </p:spPr>
        <p:txBody>
          <a:bodyPr/>
          <a:lstStyle/>
          <a:p>
            <a:pPr marL="367552" indent="-367552" algn="l">
              <a:buSzPct val="125000"/>
              <a:buChar char="•"/>
              <a:defRPr>
                <a:solidFill>
                  <a:srgbClr val="B8A668"/>
                </a:solidFill>
              </a:defRPr>
            </a:pPr>
            <a:r>
              <a:t>Accelerated method of academic study through the University of Cambridge</a:t>
            </a:r>
          </a:p>
          <a:p>
            <a:pPr marL="367552" indent="-367552" algn="l">
              <a:buSzPct val="125000"/>
              <a:buChar char="•"/>
              <a:defRPr>
                <a:solidFill>
                  <a:srgbClr val="B8A668"/>
                </a:solidFill>
              </a:defRPr>
            </a:pPr>
            <a:r>
              <a:t>Broad balance of Math and Science, Languages, and Arts &amp; Humanities</a:t>
            </a:r>
          </a:p>
          <a:p>
            <a:pPr marL="367552" indent="-367552" algn="l">
              <a:buSzPct val="125000"/>
              <a:buChar char="•"/>
              <a:defRPr>
                <a:solidFill>
                  <a:srgbClr val="B8A668"/>
                </a:solidFill>
              </a:defRPr>
            </a:pPr>
            <a:r>
              <a:t>Earn an International Diploma</a:t>
            </a:r>
          </a:p>
          <a:p>
            <a:pPr lvl="1" marL="888252" indent="-367552" algn="l">
              <a:buSzPct val="125000"/>
              <a:buChar char="•"/>
              <a:defRPr>
                <a:solidFill>
                  <a:srgbClr val="B8A668"/>
                </a:solidFill>
              </a:defRPr>
            </a:pPr>
            <a:r>
              <a:t>Total of 7 credits required</a:t>
            </a:r>
          </a:p>
          <a:p>
            <a:pPr marL="367552" indent="-367552" algn="l">
              <a:buSzPct val="125000"/>
              <a:buChar char="•"/>
              <a:defRPr sz="2900" u="sng">
                <a:solidFill>
                  <a:srgbClr val="B8A668"/>
                </a:solidFill>
              </a:defRPr>
            </a:pPr>
            <a:r>
              <a:t>Guarantees a Full Bright Futures Academic Scholarship</a:t>
            </a:r>
          </a:p>
          <a:p>
            <a:pPr algn="l"/>
            <a:endParaRPr>
              <a:solidFill>
                <a:srgbClr val="B8A668"/>
              </a:solidFill>
            </a:endParaRPr>
          </a:p>
        </p:txBody>
      </p:sp>
      <p:pic>
        <p:nvPicPr>
          <p:cNvPr id="158" name="pasted-image.tif"/>
          <p:cNvPicPr>
            <a:picLocks noChangeAspect="1"/>
          </p:cNvPicPr>
          <p:nvPr/>
        </p:nvPicPr>
        <p:blipFill>
          <a:blip r:embed="rId2">
            <a:extLst/>
          </a:blip>
          <a:stretch>
            <a:fillRect/>
          </a:stretch>
        </p:blipFill>
        <p:spPr>
          <a:xfrm>
            <a:off x="7681973" y="4244137"/>
            <a:ext cx="4312436" cy="1132015"/>
          </a:xfrm>
          <a:prstGeom prst="rect">
            <a:avLst/>
          </a:prstGeom>
          <a:ln w="25400">
            <a:solidFill>
              <a:srgbClr val="000000"/>
            </a:solidFill>
            <a:miter lim="400000"/>
          </a:ln>
        </p:spPr>
      </p:pic>
      <p:pic>
        <p:nvPicPr>
          <p:cNvPr id="159" name="Screen Shot 2016-08-19 at 10.22.33 AM.png"/>
          <p:cNvPicPr>
            <a:picLocks noChangeAspect="1"/>
          </p:cNvPicPr>
          <p:nvPr/>
        </p:nvPicPr>
        <p:blipFill>
          <a:blip r:embed="rId3">
            <a:extLst/>
          </a:blip>
          <a:stretch>
            <a:fillRect/>
          </a:stretch>
        </p:blipFill>
        <p:spPr>
          <a:xfrm>
            <a:off x="847791" y="3796629"/>
            <a:ext cx="6503398" cy="4277009"/>
          </a:xfrm>
          <a:prstGeom prst="rect">
            <a:avLst/>
          </a:prstGeom>
          <a:ln w="25400">
            <a:solidFill>
              <a:srgbClr val="000000"/>
            </a:solidFill>
            <a:miter lim="400000"/>
          </a:ln>
        </p:spPr>
      </p:pic>
      <p:pic>
        <p:nvPicPr>
          <p:cNvPr id="160" name="pasted-image.tif"/>
          <p:cNvPicPr>
            <a:picLocks noChangeAspect="1"/>
          </p:cNvPicPr>
          <p:nvPr/>
        </p:nvPicPr>
        <p:blipFill>
          <a:blip r:embed="rId4">
            <a:extLst/>
          </a:blip>
          <a:stretch>
            <a:fillRect/>
          </a:stretch>
        </p:blipFill>
        <p:spPr>
          <a:xfrm>
            <a:off x="4988983" y="7135283"/>
            <a:ext cx="7023101" cy="2038284"/>
          </a:xfrm>
          <a:prstGeom prst="rect">
            <a:avLst/>
          </a:prstGeom>
          <a:ln w="25400">
            <a:solidFill>
              <a:srgbClr val="000000"/>
            </a:solidFill>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idx="4294967295"/>
          </p:nvPr>
        </p:nvSpPr>
        <p:spPr>
          <a:xfrm>
            <a:off x="1100666" y="478366"/>
            <a:ext cx="10464801" cy="931070"/>
          </a:xfrm>
          <a:prstGeom prst="rect">
            <a:avLst/>
          </a:prstGeom>
        </p:spPr>
        <p:txBody>
          <a:bodyPr/>
          <a:lstStyle>
            <a:lvl1pPr>
              <a:defRPr spc="-135" sz="4500">
                <a:solidFill>
                  <a:srgbClr val="B8A668"/>
                </a:solidFill>
              </a:defRPr>
            </a:lvl1pPr>
          </a:lstStyle>
          <a:p>
            <a:pPr/>
            <a:r>
              <a:t>Syllabus Scavenger Hunt</a:t>
            </a:r>
          </a:p>
        </p:txBody>
      </p:sp>
      <p:sp>
        <p:nvSpPr>
          <p:cNvPr id="163" name="Shape 163"/>
          <p:cNvSpPr/>
          <p:nvPr>
            <p:ph type="body" idx="4294967295"/>
          </p:nvPr>
        </p:nvSpPr>
        <p:spPr>
          <a:xfrm>
            <a:off x="765042" y="1310917"/>
            <a:ext cx="11867787" cy="7810925"/>
          </a:xfrm>
          <a:prstGeom prst="rect">
            <a:avLst/>
          </a:prstGeom>
        </p:spPr>
        <p:txBody>
          <a:bodyPr/>
          <a:lstStyle/>
          <a:p>
            <a:pPr marL="0" indent="0" defTabSz="414781">
              <a:spcBef>
                <a:spcPts val="2900"/>
              </a:spcBef>
              <a:buSzTx/>
              <a:buNone/>
              <a:defRPr sz="2414">
                <a:solidFill>
                  <a:srgbClr val="B8A668"/>
                </a:solidFill>
              </a:defRPr>
            </a:pPr>
            <a:r>
              <a:t>1.  What six supplies are required for this course?</a:t>
            </a:r>
          </a:p>
          <a:p>
            <a:pPr marL="0" indent="0" defTabSz="414781">
              <a:spcBef>
                <a:spcPts val="2900"/>
              </a:spcBef>
              <a:buSzTx/>
              <a:buNone/>
              <a:defRPr sz="2414">
                <a:solidFill>
                  <a:srgbClr val="B8A668"/>
                </a:solidFill>
              </a:defRPr>
            </a:pPr>
            <a:r>
              <a:t>2.  What two exams are used to measure mastery of this course’s curriculum?</a:t>
            </a:r>
          </a:p>
          <a:p>
            <a:pPr marL="0" indent="0" defTabSz="414781">
              <a:spcBef>
                <a:spcPts val="2900"/>
              </a:spcBef>
              <a:buSzTx/>
              <a:buNone/>
              <a:defRPr sz="2414">
                <a:solidFill>
                  <a:srgbClr val="B8A668"/>
                </a:solidFill>
              </a:defRPr>
            </a:pPr>
            <a:r>
              <a:t>3. If you are absent, what method should be used to get missed work?</a:t>
            </a:r>
          </a:p>
          <a:p>
            <a:pPr marL="0" indent="0" defTabSz="414781">
              <a:spcBef>
                <a:spcPts val="2900"/>
              </a:spcBef>
              <a:buSzTx/>
              <a:buNone/>
              <a:defRPr sz="2414">
                <a:solidFill>
                  <a:srgbClr val="B8A668"/>
                </a:solidFill>
              </a:defRPr>
            </a:pPr>
            <a:r>
              <a:t>4.  How many days do you have to make up work?  What if it is a pre-posted test or assignment?</a:t>
            </a:r>
          </a:p>
          <a:p>
            <a:pPr marL="0" indent="0" defTabSz="414781">
              <a:spcBef>
                <a:spcPts val="2900"/>
              </a:spcBef>
              <a:buSzTx/>
              <a:buNone/>
              <a:defRPr sz="2414">
                <a:solidFill>
                  <a:srgbClr val="B8A668"/>
                </a:solidFill>
              </a:defRPr>
            </a:pPr>
            <a:r>
              <a:t>5.  What two things are you responsible for in terms of assignments?</a:t>
            </a:r>
          </a:p>
          <a:p>
            <a:pPr marL="0" indent="0" defTabSz="414781">
              <a:spcBef>
                <a:spcPts val="2900"/>
              </a:spcBef>
              <a:buSzTx/>
              <a:buNone/>
              <a:defRPr sz="2414">
                <a:solidFill>
                  <a:srgbClr val="B8A668"/>
                </a:solidFill>
              </a:defRPr>
            </a:pPr>
            <a:r>
              <a:t>6.  Where should your phones be kept during class time?</a:t>
            </a:r>
          </a:p>
          <a:p>
            <a:pPr marL="0" indent="0" defTabSz="414781">
              <a:spcBef>
                <a:spcPts val="2900"/>
              </a:spcBef>
              <a:buSzTx/>
              <a:buNone/>
              <a:defRPr sz="2414">
                <a:solidFill>
                  <a:srgbClr val="B8A668"/>
                </a:solidFill>
              </a:defRPr>
            </a:pPr>
            <a:r>
              <a:t>7. What are some examples of a formative assessment?</a:t>
            </a:r>
          </a:p>
          <a:p>
            <a:pPr marL="0" indent="0" defTabSz="414781">
              <a:spcBef>
                <a:spcPts val="2900"/>
              </a:spcBef>
              <a:buSzTx/>
              <a:buNone/>
              <a:defRPr sz="2414">
                <a:solidFill>
                  <a:srgbClr val="B8A668"/>
                </a:solidFill>
              </a:defRPr>
            </a:pPr>
            <a:r>
              <a:t>8.  Give several examples of a summative assessment.  What weight will be given to summative assessments? Why are these weighted differently?</a:t>
            </a:r>
          </a:p>
          <a:p>
            <a:pPr marL="0" indent="0" defTabSz="414781">
              <a:spcBef>
                <a:spcPts val="2900"/>
              </a:spcBef>
              <a:buSzTx/>
              <a:buNone/>
              <a:defRPr sz="2414">
                <a:solidFill>
                  <a:srgbClr val="B8A668"/>
                </a:solidFill>
              </a:defRPr>
            </a:pPr>
            <a:r>
              <a:t>9.  What happens if you are caught cheating or plagiarizing?</a:t>
            </a:r>
          </a:p>
          <a:p>
            <a:pPr marL="0" indent="0" defTabSz="414781">
              <a:spcBef>
                <a:spcPts val="2900"/>
              </a:spcBef>
              <a:buSzTx/>
              <a:buNone/>
              <a:defRPr sz="2414">
                <a:solidFill>
                  <a:srgbClr val="B8A668"/>
                </a:solidFill>
              </a:defRPr>
            </a:pPr>
            <a:r>
              <a:t>10.  What is the restroom policy?</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ctrTitle"/>
          </p:nvPr>
        </p:nvSpPr>
        <p:spPr>
          <a:xfrm>
            <a:off x="1143000" y="1092200"/>
            <a:ext cx="10464800" cy="1095723"/>
          </a:xfrm>
          <a:prstGeom prst="rect">
            <a:avLst/>
          </a:prstGeom>
        </p:spPr>
        <p:txBody>
          <a:bodyPr/>
          <a:lstStyle>
            <a:lvl1pPr defTabSz="426466">
              <a:defRPr spc="-93" sz="4672">
                <a:solidFill>
                  <a:srgbClr val="B8A567"/>
                </a:solidFill>
              </a:defRPr>
            </a:lvl1pPr>
          </a:lstStyle>
          <a:p>
            <a:pPr/>
            <a:r>
              <a:t>What does the exam look like?</a:t>
            </a:r>
          </a:p>
        </p:txBody>
      </p:sp>
      <p:pic>
        <p:nvPicPr>
          <p:cNvPr id="166" name="Screen Shot 2016-08-19 at 10.13.18 AM.png"/>
          <p:cNvPicPr>
            <a:picLocks noChangeAspect="1"/>
          </p:cNvPicPr>
          <p:nvPr/>
        </p:nvPicPr>
        <p:blipFill>
          <a:blip r:embed="rId2">
            <a:extLst/>
          </a:blip>
          <a:stretch>
            <a:fillRect/>
          </a:stretch>
        </p:blipFill>
        <p:spPr>
          <a:xfrm>
            <a:off x="819150" y="3100916"/>
            <a:ext cx="11366500" cy="3111501"/>
          </a:xfrm>
          <a:prstGeom prst="rect">
            <a:avLst/>
          </a:prstGeom>
          <a:ln w="12700">
            <a:miter lim="400000"/>
          </a:ln>
        </p:spPr>
      </p:pic>
      <p:sp>
        <p:nvSpPr>
          <p:cNvPr id="167" name="Shape 167"/>
          <p:cNvSpPr/>
          <p:nvPr/>
        </p:nvSpPr>
        <p:spPr>
          <a:xfrm>
            <a:off x="696722" y="6707123"/>
            <a:ext cx="11357357" cy="7081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79" sz="4000">
                <a:solidFill>
                  <a:srgbClr val="B8A567"/>
                </a:solidFill>
                <a:latin typeface="+mn-lt"/>
                <a:ea typeface="+mn-ea"/>
                <a:cs typeface="+mn-cs"/>
                <a:sym typeface="Superclarendon"/>
              </a:defRPr>
            </a:lvl1pPr>
          </a:lstStyle>
          <a:p>
            <a:pPr/>
            <a:r>
              <a:t>Which two prompts would you choose?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